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56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</p:sldIdLst>
  <p:sldSz cx="11522075" cy="6480175"/>
  <p:notesSz cx="6797675" cy="9926638"/>
  <p:defaultTextStyle>
    <a:defPPr>
      <a:defRPr lang="de-DE"/>
    </a:defPPr>
    <a:lvl1pPr marL="0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5981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1961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7942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3922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79903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5883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1864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7844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 userDrawn="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72"/>
    <a:srgbClr val="B2C1D1"/>
    <a:srgbClr val="B2E9F7"/>
    <a:srgbClr val="7FDBF2"/>
    <a:srgbClr val="4CCCED"/>
    <a:srgbClr val="00B7E5"/>
    <a:srgbClr val="808080"/>
    <a:srgbClr val="5F5F5F"/>
    <a:srgbClr val="B6EEF5"/>
    <a:srgbClr val="DB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6" autoAdjust="0"/>
    <p:restoredTop sz="94687"/>
  </p:normalViewPr>
  <p:slideViewPr>
    <p:cSldViewPr>
      <p:cViewPr varScale="1">
        <p:scale>
          <a:sx n="73" d="100"/>
          <a:sy n="73" d="100"/>
        </p:scale>
        <p:origin x="210" y="84"/>
      </p:cViewPr>
      <p:guideLst>
        <p:guide orient="horz" pos="3084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A1192-34A4-4A00-9ABD-627626BA854E}" type="datetimeFigureOut">
              <a:rPr lang="de-DE" smtClean="0"/>
              <a:t>12.02.2020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7C870-5303-441C-A358-F7D0478DAC5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7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72953-F7F4-4468-B2AA-089C89957DF8}" type="datetimeFigureOut">
              <a:rPr lang="de-DE" smtClean="0"/>
              <a:t>12.02.2020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0FBDD-604A-4FB6-ADE9-FA201C6CBDC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787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5981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1961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7942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3922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79903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5883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1864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7844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3D56473D-7C51-4D68-BAF6-D00C62F9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C03F910-F6CE-4131-AA16-937F33BCBB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FBFBF604-13B0-4AE8-B7F8-D247ECF55D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0042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1F7735B8-351D-43A4-861F-83A764EC7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9299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00" y="4324134"/>
            <a:ext cx="1844999" cy="131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D36FDB45-422A-4CFD-AEBC-0077E6A927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E77EFBFA-29F8-49D3-8937-DAFB154AB1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2999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Him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087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25" name="Rechteck 24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7" name="Gruppieren 26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8" name="Rechteck 27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htwinkliges Dreieck 29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1" name="Rechtwinkliges Dreieck 30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2" name="Rechteck 31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1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1"/>
              </a:buClr>
              <a:defRPr sz="1800" baseline="0"/>
            </a:lvl1pPr>
            <a:lvl2pPr marL="453985" indent="-231992">
              <a:buClr>
                <a:schemeClr val="accent1"/>
              </a:buClr>
              <a:tabLst/>
              <a:defRPr sz="1800"/>
            </a:lvl2pPr>
            <a:lvl3pPr marL="675977" indent="-221993">
              <a:buClr>
                <a:schemeClr val="accent1"/>
              </a:buClr>
              <a:defRPr sz="1800"/>
            </a:lvl3pPr>
            <a:lvl4pPr marL="907969" indent="-231992">
              <a:buClr>
                <a:schemeClr val="accent1"/>
              </a:buClr>
              <a:defRPr sz="1800"/>
            </a:lvl4pPr>
            <a:lvl5pPr marL="1129962" indent="-221993">
              <a:buClr>
                <a:schemeClr val="accent1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1"/>
              </a:buClr>
              <a:defRPr lang="de-DE" sz="1800" smtClean="0"/>
            </a:lvl1pPr>
            <a:lvl2pPr marL="453985" indent="-231992">
              <a:buClr>
                <a:schemeClr val="accent1"/>
              </a:buClr>
              <a:defRPr lang="de-DE" sz="1800" smtClean="0"/>
            </a:lvl2pPr>
            <a:lvl3pPr marL="675977" indent="-221993">
              <a:buClr>
                <a:schemeClr val="accent1"/>
              </a:buClr>
              <a:defRPr lang="de-DE" sz="1800" smtClean="0"/>
            </a:lvl3pPr>
            <a:lvl4pPr marL="907969" indent="-231992">
              <a:buClr>
                <a:schemeClr val="accent1"/>
              </a:buClr>
              <a:defRPr lang="de-DE" sz="1800" smtClean="0"/>
            </a:lvl4pPr>
            <a:lvl5pPr marL="1129962" indent="-221993">
              <a:buClr>
                <a:schemeClr val="accent1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54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6935818-BD61-4B07-B721-F0F2639B9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1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398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81926B2-146E-4813-AD99-FE7CA4C28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311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E8953486-05F4-4AFC-9F55-069E0B49D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07445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EEB6D73A-4A0D-490A-9C1D-E36A67EC1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F80409-2602-4AED-8426-FF56BBF19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E24AD8B5-BE9B-4D4F-A7D1-B1B110359F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19729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081E7B7-DBAC-4B78-8D44-A681E9599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22" name="Picture 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75" y="4324134"/>
            <a:ext cx="1845324" cy="13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62F4282C-8128-4A88-8A66-EA0F10B073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0C5D6762-16CD-4674-90AE-C4D89C036D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36291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6104" y="1334942"/>
            <a:ext cx="9793445" cy="4626781"/>
          </a:xfrm>
        </p:spPr>
        <p:txBody>
          <a:bodyPr lIns="270000">
            <a:normAutofit/>
          </a:bodyPr>
          <a:lstStyle>
            <a:lvl1pPr>
              <a:buClr>
                <a:schemeClr val="accent2"/>
              </a:buClr>
              <a:defRPr sz="1800"/>
            </a:lvl1pPr>
            <a:lvl2pPr>
              <a:buClr>
                <a:schemeClr val="accent2"/>
              </a:buClr>
              <a:defRPr sz="18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800"/>
            </a:lvl4pPr>
            <a:lvl5pPr>
              <a:buClr>
                <a:schemeClr val="accent2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6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62307148-59B4-4C83-9A4E-6EEA485667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0207"/>
            <a:ext cx="11522075" cy="21560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20" name="Picture 2" descr="G:\OVB\OVB HOLDING\Kommunikation\Jahresmotto\2019 OVB Evolution leads to success\logo_ovb_expansion_2019_ne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41" y="4571104"/>
            <a:ext cx="1296000" cy="8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309" y="4326283"/>
            <a:ext cx="1838487" cy="131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634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htwinkliges Dreieck 21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3" name="Rechtwinkliges Dreieck 22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4" name="Rechteck 23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79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2"/>
              </a:buClr>
              <a:defRPr sz="1800" baseline="0"/>
            </a:lvl1pPr>
            <a:lvl2pPr marL="453985" indent="-231992">
              <a:buClr>
                <a:schemeClr val="accent2"/>
              </a:buClr>
              <a:tabLst/>
              <a:defRPr sz="1800"/>
            </a:lvl2pPr>
            <a:lvl3pPr marL="675977" indent="-221993">
              <a:buClr>
                <a:schemeClr val="accent2"/>
              </a:buClr>
              <a:defRPr sz="1800"/>
            </a:lvl3pPr>
            <a:lvl4pPr marL="907969" indent="-231992">
              <a:buClr>
                <a:schemeClr val="accent2"/>
              </a:buClr>
              <a:defRPr sz="1800"/>
            </a:lvl4pPr>
            <a:lvl5pPr marL="1129962" indent="-221993">
              <a:buClr>
                <a:schemeClr val="accent2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2"/>
              </a:buClr>
              <a:defRPr lang="de-DE" sz="1800" smtClean="0"/>
            </a:lvl1pPr>
            <a:lvl2pPr marL="453985" indent="-231992">
              <a:buClr>
                <a:schemeClr val="accent2"/>
              </a:buClr>
              <a:defRPr lang="de-DE" sz="1800" smtClean="0"/>
            </a:lvl2pPr>
            <a:lvl3pPr marL="675977" indent="-221993">
              <a:buClr>
                <a:schemeClr val="accent2"/>
              </a:buClr>
              <a:defRPr lang="de-DE" sz="1800" smtClean="0"/>
            </a:lvl3pPr>
            <a:lvl4pPr marL="907969" indent="-231992">
              <a:buClr>
                <a:schemeClr val="accent2"/>
              </a:buClr>
              <a:defRPr lang="de-DE" sz="1800" smtClean="0"/>
            </a:lvl4pPr>
            <a:lvl5pPr marL="1129962" indent="-221993">
              <a:buClr>
                <a:schemeClr val="accent2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818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C0B018F-CBAB-4CC6-AB19-D4A7260BD7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2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6017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tx2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10189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952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8D87E20-B538-4C8B-9ADB-101561C43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2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632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FBD77AD3-CF4B-4C9F-8275-B09B969BB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2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143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3F97D854-CA02-4C84-B2DE-96015293F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08C1E04-6D97-4E74-AC8B-5CD87AAB1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794A301D-260B-47A0-9A67-DA73645F1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5110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263BFB54-01E0-4A19-BB05-A1AEB5CAB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309" y="4324134"/>
            <a:ext cx="1845323" cy="13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6C493F46-52FF-49E3-86B4-FC914E2F8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F23D8409-B7E7-4357-80D6-107F16CC19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79364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3"/>
              </a:buClr>
              <a:defRPr sz="1800"/>
            </a:lvl1pPr>
            <a:lvl2pPr>
              <a:buClr>
                <a:schemeClr val="accent3"/>
              </a:buClr>
              <a:defRPr sz="1800"/>
            </a:lvl2pPr>
            <a:lvl3pPr>
              <a:buClr>
                <a:schemeClr val="accent3"/>
              </a:buClr>
              <a:defRPr sz="18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3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678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870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3"/>
              </a:buClr>
              <a:defRPr sz="1800" baseline="0"/>
            </a:lvl1pPr>
            <a:lvl2pPr marL="453985" indent="-231992">
              <a:buClr>
                <a:schemeClr val="accent3"/>
              </a:buClr>
              <a:tabLst/>
              <a:defRPr sz="1800"/>
            </a:lvl2pPr>
            <a:lvl3pPr marL="675977" indent="-221993">
              <a:buClr>
                <a:schemeClr val="accent3"/>
              </a:buClr>
              <a:defRPr sz="1800"/>
            </a:lvl3pPr>
            <a:lvl4pPr marL="907969" indent="-231992">
              <a:buClr>
                <a:schemeClr val="accent3"/>
              </a:buClr>
              <a:defRPr sz="1800"/>
            </a:lvl4pPr>
            <a:lvl5pPr marL="1129962" indent="-221993">
              <a:buClr>
                <a:schemeClr val="accent3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3"/>
              </a:buClr>
              <a:defRPr lang="de-DE" sz="1800" smtClean="0"/>
            </a:lvl1pPr>
            <a:lvl2pPr marL="453985" indent="-231992">
              <a:buClr>
                <a:schemeClr val="accent3"/>
              </a:buClr>
              <a:defRPr lang="de-DE" sz="1800" smtClean="0"/>
            </a:lvl2pPr>
            <a:lvl3pPr marL="675977" indent="-221993">
              <a:buClr>
                <a:schemeClr val="accent3"/>
              </a:buClr>
              <a:defRPr lang="de-DE" sz="1800" smtClean="0"/>
            </a:lvl3pPr>
            <a:lvl4pPr marL="907969" indent="-231992">
              <a:buClr>
                <a:schemeClr val="accent3"/>
              </a:buClr>
              <a:defRPr lang="de-DE" sz="1800" smtClean="0"/>
            </a:lvl4pPr>
            <a:lvl5pPr marL="1129962" indent="-221993">
              <a:buClr>
                <a:schemeClr val="accent3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5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6"/>
              </a:buClr>
              <a:defRPr sz="1800"/>
            </a:lvl1pPr>
            <a:lvl2pPr>
              <a:buClr>
                <a:schemeClr val="accent6"/>
              </a:buCl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329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6A072AE5-8124-46A2-8624-FF9470605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3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8299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12471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57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5F8C9B2-51E2-42CE-84B8-74FB454B3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3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250955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83C488DA-9F35-4FA4-929F-92C223624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3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1373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6CDEE653-AF56-48E0-9AA4-23E5F2D1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9" name="Gruppieren 18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0" name="Rechteck 19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winkliges Dreieck 20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865A59-A707-4BE3-ABC0-DBDA7CBEE1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D6B0A418-5762-4115-80DF-753658EC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90502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102039F-248F-4D32-AB3E-DCF1DAD30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318" y="4326283"/>
            <a:ext cx="1842314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A53C9418-FCDD-486E-B174-17F85619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6A26F145-DA0B-4261-9264-5C3504B85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0057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Frü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4"/>
              </a:buClr>
              <a:defRPr sz="1800"/>
            </a:lvl1pPr>
            <a:lvl2pPr>
              <a:buClr>
                <a:schemeClr val="accent4"/>
              </a:buClr>
              <a:defRPr sz="18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800"/>
            </a:lvl4pPr>
            <a:lvl5pPr>
              <a:buClr>
                <a:schemeClr val="accent4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81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39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4"/>
              </a:buClr>
              <a:defRPr sz="1800" baseline="0"/>
            </a:lvl1pPr>
            <a:lvl2pPr marL="453985" indent="-231992">
              <a:buClr>
                <a:schemeClr val="accent4"/>
              </a:buClr>
              <a:tabLst/>
              <a:defRPr sz="1800"/>
            </a:lvl2pPr>
            <a:lvl3pPr marL="675977" indent="-221993">
              <a:buClr>
                <a:schemeClr val="accent4"/>
              </a:buClr>
              <a:defRPr sz="1800"/>
            </a:lvl3pPr>
            <a:lvl4pPr marL="907969" indent="-231992">
              <a:buClr>
                <a:schemeClr val="accent4"/>
              </a:buClr>
              <a:defRPr sz="1800"/>
            </a:lvl4pPr>
            <a:lvl5pPr marL="1129962" indent="-221993">
              <a:buClr>
                <a:schemeClr val="accent4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4"/>
              </a:buClr>
              <a:defRPr lang="de-DE" sz="1800" smtClean="0"/>
            </a:lvl1pPr>
            <a:lvl2pPr marL="453985" indent="-231992">
              <a:buClr>
                <a:schemeClr val="accent4"/>
              </a:buClr>
              <a:defRPr lang="de-DE" sz="1800" smtClean="0"/>
            </a:lvl2pPr>
            <a:lvl3pPr marL="675977" indent="-221993">
              <a:buClr>
                <a:schemeClr val="accent4"/>
              </a:buClr>
              <a:defRPr lang="de-DE" sz="1800" smtClean="0"/>
            </a:lvl3pPr>
            <a:lvl4pPr marL="907969" indent="-231992">
              <a:buClr>
                <a:schemeClr val="accent4"/>
              </a:buClr>
              <a:defRPr lang="de-DE" sz="1800" smtClean="0"/>
            </a:lvl4pPr>
            <a:lvl5pPr marL="1129962" indent="-221993">
              <a:buClr>
                <a:schemeClr val="accent4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71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B8423CC-8306-4F98-A521-12C16A96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4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36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71E66FB-7049-4205-AC95-FFC585971E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4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8097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1" name="Rechteck 20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htwinkliges Dreieck 22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4" name="Rechtwinkliges Dreieck 23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eck 24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805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911EC8EB-4D73-4F23-8357-17C5B0750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4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22121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EF569901-DC2D-439C-994F-91EECB523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1" name="Rechteck 20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winkliges Dreieck 21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960A3C-D23B-455C-B38C-DFA4442EC7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5A264066-6EEC-4990-A745-27257AE7F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3031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0B41A12-1EC1-4A75-933C-02E75149E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81" y="4326283"/>
            <a:ext cx="1842315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FE443ED-CF4F-4726-A307-8F5D9CCF2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3D8E614C-65DE-4EA8-BF10-CBA843BBB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7512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5"/>
              </a:buClr>
              <a:defRPr sz="1800"/>
            </a:lvl1pPr>
            <a:lvl2pPr>
              <a:buClr>
                <a:schemeClr val="accent5"/>
              </a:buClr>
              <a:defRPr sz="1800"/>
            </a:lvl2pPr>
            <a:lvl3pPr>
              <a:buClr>
                <a:schemeClr val="accent5"/>
              </a:buClr>
              <a:defRPr sz="1800"/>
            </a:lvl3pPr>
            <a:lvl4pPr>
              <a:buClr>
                <a:schemeClr val="accent5"/>
              </a:buClr>
              <a:defRPr sz="1800"/>
            </a:lvl4pPr>
            <a:lvl5pPr>
              <a:buClr>
                <a:schemeClr val="accent5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2" name="Rechteck 21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htwinkliges Dreieck 23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winkliges Dreieck 24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563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117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5"/>
              </a:buClr>
              <a:defRPr sz="1800" baseline="0"/>
            </a:lvl1pPr>
            <a:lvl2pPr marL="453985" indent="-231992">
              <a:buClr>
                <a:schemeClr val="accent5"/>
              </a:buClr>
              <a:tabLst/>
              <a:defRPr sz="1800"/>
            </a:lvl2pPr>
            <a:lvl3pPr marL="675977" indent="-221993">
              <a:buClr>
                <a:schemeClr val="accent5"/>
              </a:buClr>
              <a:defRPr sz="1800"/>
            </a:lvl3pPr>
            <a:lvl4pPr marL="907969" indent="-231992">
              <a:buClr>
                <a:schemeClr val="accent5"/>
              </a:buClr>
              <a:defRPr sz="1800"/>
            </a:lvl4pPr>
            <a:lvl5pPr marL="1129962" indent="-221993">
              <a:buClr>
                <a:schemeClr val="accent5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3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5"/>
              </a:buClr>
              <a:defRPr lang="de-DE" sz="1800" smtClean="0"/>
            </a:lvl1pPr>
            <a:lvl2pPr marL="453985" indent="-231992">
              <a:buClr>
                <a:schemeClr val="accent5"/>
              </a:buClr>
              <a:defRPr lang="de-DE" sz="1800" smtClean="0"/>
            </a:lvl2pPr>
            <a:lvl3pPr marL="675977" indent="-221993">
              <a:buClr>
                <a:schemeClr val="accent5"/>
              </a:buClr>
              <a:defRPr lang="de-DE" sz="1800" smtClean="0"/>
            </a:lvl3pPr>
            <a:lvl4pPr marL="907969" indent="-231992">
              <a:buClr>
                <a:schemeClr val="accent5"/>
              </a:buClr>
              <a:defRPr lang="de-DE" sz="1800" smtClean="0"/>
            </a:lvl4pPr>
            <a:lvl5pPr marL="1129962" indent="-221993">
              <a:buClr>
                <a:schemeClr val="accent5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938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33D59CAE-1779-49AF-9D8E-9D9BF8FEE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5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026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9BDFDC4-C419-437E-9821-6A612B838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5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8521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FA883918-C354-495E-B404-8644899D3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5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74885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Person, sitzend, Frau, drinnen enthält.&#10;&#10;Automatisch generierte Beschreibung">
            <a:extLst>
              <a:ext uri="{FF2B5EF4-FFF2-40B4-BE49-F238E27FC236}">
                <a16:creationId xmlns:a16="http://schemas.microsoft.com/office/drawing/2014/main" id="{7EF517EF-9E65-4079-BECF-A83719358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7073" r="174" b="2079"/>
          <a:stretch/>
        </p:blipFill>
        <p:spPr>
          <a:xfrm>
            <a:off x="-20902" y="1"/>
            <a:ext cx="11522074" cy="6480174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1" name="Rechteck 20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winkliges Dreieck 21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EF8F44C-BCB6-493E-9D62-629CA0F84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3A3E82B3-9089-46AF-994E-5F76561805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07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6"/>
              </a:buClr>
              <a:defRPr sz="1800" baseline="0"/>
            </a:lvl1pPr>
            <a:lvl2pPr marL="453985" indent="-231992">
              <a:buClr>
                <a:schemeClr val="accent6"/>
              </a:buClr>
              <a:tabLst/>
              <a:defRPr sz="1800"/>
            </a:lvl2pPr>
            <a:lvl3pPr marL="675977" indent="-221993">
              <a:buClr>
                <a:schemeClr val="accent6"/>
              </a:buClr>
              <a:defRPr sz="1800"/>
            </a:lvl3pPr>
            <a:lvl4pPr marL="907969" indent="-231992">
              <a:buClr>
                <a:schemeClr val="accent6"/>
              </a:buClr>
              <a:defRPr sz="1800"/>
            </a:lvl4pPr>
            <a:lvl5pPr marL="1129962" indent="-221993">
              <a:buClr>
                <a:schemeClr val="accent6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6"/>
              </a:buClr>
              <a:defRPr lang="de-DE" sz="1800" smtClean="0"/>
            </a:lvl1pPr>
            <a:lvl2pPr marL="453985" indent="-231992">
              <a:buClr>
                <a:schemeClr val="accent6"/>
              </a:buClr>
              <a:defRPr lang="de-DE" sz="1800" smtClean="0"/>
            </a:lvl2pPr>
            <a:lvl3pPr marL="675977" indent="-221993">
              <a:buClr>
                <a:schemeClr val="accent6"/>
              </a:buClr>
              <a:defRPr lang="de-DE" sz="1800" smtClean="0"/>
            </a:lvl3pPr>
            <a:lvl4pPr marL="907969" indent="-231992">
              <a:buClr>
                <a:schemeClr val="accent6"/>
              </a:buClr>
              <a:defRPr lang="de-DE" sz="1800" smtClean="0"/>
            </a:lvl4pPr>
            <a:lvl5pPr marL="1129962" indent="-221993">
              <a:buClr>
                <a:schemeClr val="accent6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30" name="Rechteck 29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3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33" name="Rechteck 3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htwinkliges Dreieck 3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6" name="Rechtwinkliges Dreieck 3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7" name="Rechteck 3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81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Person, sitzend, Frau, drinnen enthält.&#10;&#10;Automatisch generierte Beschreibung">
            <a:extLst>
              <a:ext uri="{FF2B5EF4-FFF2-40B4-BE49-F238E27FC236}">
                <a16:creationId xmlns:a16="http://schemas.microsoft.com/office/drawing/2014/main" id="{76DBD5DC-C563-4017-BB15-B0971D195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7073" r="174" b="2079"/>
          <a:stretch/>
        </p:blipFill>
        <p:spPr>
          <a:xfrm>
            <a:off x="-20902" y="1"/>
            <a:ext cx="11522074" cy="6480174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81" y="4326282"/>
            <a:ext cx="1842316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54EDA2EC-F28E-4D28-B3EB-EF0D482E85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351BE291-20E7-4FED-B47D-D2CBEDDD48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27695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800"/>
            </a:lvl2pPr>
            <a:lvl3pPr>
              <a:buClr>
                <a:schemeClr val="bg2"/>
              </a:buClr>
              <a:defRPr sz="1800"/>
            </a:lvl3pPr>
            <a:lvl4pPr>
              <a:buClr>
                <a:schemeClr val="bg2"/>
              </a:buClr>
              <a:defRPr sz="1800"/>
            </a:lvl4pPr>
            <a:lvl5pPr>
              <a:buClr>
                <a:schemeClr val="bg2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2" name="Rechteck 21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htwinkliges Dreieck 23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winkliges Dreieck 24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0565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5828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bg2"/>
              </a:buClr>
              <a:defRPr sz="1800" baseline="0"/>
            </a:lvl1pPr>
            <a:lvl2pPr marL="453985" indent="-231992">
              <a:buClr>
                <a:schemeClr val="bg2"/>
              </a:buClr>
              <a:tabLst/>
              <a:defRPr sz="1800"/>
            </a:lvl2pPr>
            <a:lvl3pPr marL="675977" indent="-221993">
              <a:buClr>
                <a:schemeClr val="bg2"/>
              </a:buClr>
              <a:defRPr sz="1800"/>
            </a:lvl3pPr>
            <a:lvl4pPr marL="907969" indent="-231992">
              <a:buClr>
                <a:schemeClr val="bg2"/>
              </a:buClr>
              <a:defRPr sz="1800"/>
            </a:lvl4pPr>
            <a:lvl5pPr marL="1129962" indent="-221993">
              <a:buClr>
                <a:schemeClr val="bg2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3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bg2"/>
              </a:buClr>
              <a:defRPr lang="de-DE" sz="1800" smtClean="0"/>
            </a:lvl1pPr>
            <a:lvl2pPr marL="453985" indent="-231992">
              <a:buClr>
                <a:schemeClr val="bg2"/>
              </a:buClr>
              <a:defRPr lang="de-DE" sz="1800" smtClean="0"/>
            </a:lvl2pPr>
            <a:lvl3pPr marL="675977" indent="-221993">
              <a:buClr>
                <a:schemeClr val="bg2"/>
              </a:buClr>
              <a:defRPr lang="de-DE" sz="1800" smtClean="0"/>
            </a:lvl3pPr>
            <a:lvl4pPr marL="907969" indent="-231992">
              <a:buClr>
                <a:schemeClr val="bg2"/>
              </a:buClr>
              <a:defRPr lang="de-DE" sz="1800" smtClean="0"/>
            </a:lvl4pPr>
            <a:lvl5pPr marL="1129962" indent="-221993">
              <a:buClr>
                <a:schemeClr val="bg2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238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Mann, Person, Anzug, Gebäude enthält.&#10;&#10;Automatisch generierte Beschreibung">
            <a:extLst>
              <a:ext uri="{FF2B5EF4-FFF2-40B4-BE49-F238E27FC236}">
                <a16:creationId xmlns:a16="http://schemas.microsoft.com/office/drawing/2014/main" id="{D8E94B7C-F054-4EEE-BD56-B8CCBEF46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17" r="6" b="12104"/>
          <a:stretch/>
        </p:blipFill>
        <p:spPr>
          <a:xfrm>
            <a:off x="0" y="0"/>
            <a:ext cx="11522075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bg2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682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drinnen, Frau, Tisch enthält.&#10;&#10;Automatisch generierte Beschreibung">
            <a:extLst>
              <a:ext uri="{FF2B5EF4-FFF2-40B4-BE49-F238E27FC236}">
                <a16:creationId xmlns:a16="http://schemas.microsoft.com/office/drawing/2014/main" id="{5D3CEC4D-6B51-4F8E-A99E-517438F90B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6383"/>
          <a:stretch/>
        </p:blipFill>
        <p:spPr>
          <a:xfrm>
            <a:off x="-1" y="0"/>
            <a:ext cx="11522076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bg2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8929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Person, Tisch, mithilfe von enthält.&#10;&#10;Automatisch generierte Beschreibung">
            <a:extLst>
              <a:ext uri="{FF2B5EF4-FFF2-40B4-BE49-F238E27FC236}">
                <a16:creationId xmlns:a16="http://schemas.microsoft.com/office/drawing/2014/main" id="{7AE2BB71-1D29-4C15-8948-84AA5EA3C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" b="15721"/>
          <a:stretch/>
        </p:blipFill>
        <p:spPr>
          <a:xfrm>
            <a:off x="-2" y="0"/>
            <a:ext cx="11522075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bg2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39953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9390441" y="0"/>
            <a:ext cx="2131634" cy="140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2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6C7C6575-5FD4-4309-9061-313463D4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78825" y="2160588"/>
            <a:ext cx="5400000" cy="5400000"/>
            <a:chOff x="4921698" y="5386614"/>
            <a:chExt cx="759254" cy="759254"/>
          </a:xfrm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 dirty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556" y="2811600"/>
            <a:ext cx="2880000" cy="1294172"/>
          </a:xfrm>
          <a:noFill/>
        </p:spPr>
        <p:txBody>
          <a:bodyPr vert="horz" lIns="216000" tIns="36000" rIns="90000" bIns="36000" rtlCol="0" anchor="b" anchorCtr="0">
            <a:norm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556" y="4105204"/>
            <a:ext cx="2880619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5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1" userDrawn="1">
          <p15:clr>
            <a:srgbClr val="FBAE40"/>
          </p15:clr>
        </p15:guide>
        <p15:guide id="2" pos="99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A6AF18A-B3BF-4538-9E05-86E829589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3999" y="-1801685"/>
            <a:ext cx="5041773" cy="5041773"/>
            <a:chOff x="5940150" y="4791377"/>
            <a:chExt cx="1463250" cy="1463249"/>
          </a:xfrm>
          <a:solidFill>
            <a:schemeClr val="accent6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4000" y="1152000"/>
            <a:ext cx="2088000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9522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 userDrawn="1">
          <p15:clr>
            <a:srgbClr val="FBAE40"/>
          </p15:clr>
        </p15:guide>
        <p15:guide id="2" pos="417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4C2AF81C-318E-41DE-A4B5-0A470CBB5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5133" y="223200"/>
            <a:ext cx="5040560" cy="5040560"/>
            <a:chOff x="2195736" y="4791379"/>
            <a:chExt cx="1463248" cy="1463248"/>
          </a:xfrm>
          <a:solidFill>
            <a:schemeClr val="accent6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1981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7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Him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CFD85AE4-C205-432E-A820-CE71B8A93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81A00C0-C446-4621-AB7D-C1E5920B94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265D4FF9-81D8-4D32-B838-F2CC395FA0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5800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-1" y="6192415"/>
            <a:ext cx="11522075" cy="287759"/>
          </a:xfrm>
          <a:prstGeom prst="rect">
            <a:avLst/>
          </a:prstGeom>
          <a:solidFill>
            <a:schemeClr val="bg1"/>
          </a:solidFill>
        </p:spPr>
        <p:txBody>
          <a:bodyPr vert="horz" lIns="576000" tIns="57598" rIns="0" bIns="57598" rtlCol="0" anchor="ctr"/>
          <a:lstStyle>
            <a:lvl1pPr algn="l">
              <a:defRPr sz="900">
                <a:solidFill>
                  <a:srgbClr val="80808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76104" y="246378"/>
            <a:ext cx="9823257" cy="816400"/>
          </a:xfrm>
          <a:prstGeom prst="rect">
            <a:avLst/>
          </a:prstGeom>
          <a:noFill/>
        </p:spPr>
        <p:txBody>
          <a:bodyPr vert="horz" lIns="270000" tIns="36000" rIns="90000" bIns="36000" rtlCol="0" anchor="ctr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76104" y="1334942"/>
            <a:ext cx="10657539" cy="4626781"/>
          </a:xfrm>
          <a:prstGeom prst="rect">
            <a:avLst/>
          </a:prstGeom>
        </p:spPr>
        <p:txBody>
          <a:bodyPr vert="horz" lIns="270000" tIns="36000" rIns="90000" bIns="3600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649469" y="6192415"/>
            <a:ext cx="1152127" cy="287759"/>
          </a:xfrm>
          <a:prstGeom prst="rect">
            <a:avLst/>
          </a:prstGeom>
        </p:spPr>
        <p:txBody>
          <a:bodyPr vert="horz" lIns="115196" tIns="57598" rIns="115196" bIns="57598" rtlCol="0" anchor="ctr"/>
          <a:lstStyle>
            <a:lvl1pPr algn="ctr">
              <a:defRPr sz="900">
                <a:solidFill>
                  <a:srgbClr val="808080"/>
                </a:solidFill>
              </a:defRPr>
            </a:lvl1pPr>
          </a:lstStyle>
          <a:p>
            <a:fld id="{F9039B28-708F-4BC0-B65B-27B6F45133C6}" type="datetimeFigureOut">
              <a:rPr lang="de-DE" smtClean="0"/>
              <a:pPr/>
              <a:t>12.02.2020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01597" y="6192415"/>
            <a:ext cx="419122" cy="287759"/>
          </a:xfrm>
          <a:prstGeom prst="rect">
            <a:avLst/>
          </a:prstGeom>
        </p:spPr>
        <p:txBody>
          <a:bodyPr vert="horz" lIns="0" tIns="57598" rIns="0" bIns="57598" rtlCol="0" anchor="ctr"/>
          <a:lstStyle>
            <a:lvl1pPr algn="r">
              <a:defRPr sz="900">
                <a:solidFill>
                  <a:srgbClr val="808080"/>
                </a:solidFill>
              </a:defRPr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232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663" r:id="rId3"/>
    <p:sldLayoutId id="2147483654" r:id="rId4"/>
    <p:sldLayoutId id="2147483670" r:id="rId5"/>
    <p:sldLayoutId id="2147483694" r:id="rId6"/>
    <p:sldLayoutId id="2147483695" r:id="rId7"/>
    <p:sldLayoutId id="2147483696" r:id="rId8"/>
    <p:sldLayoutId id="2147483649" r:id="rId9"/>
    <p:sldLayoutId id="2147483713" r:id="rId10"/>
    <p:sldLayoutId id="2147483672" r:id="rId11"/>
    <p:sldLayoutId id="2147483675" r:id="rId12"/>
    <p:sldLayoutId id="2147483676" r:id="rId13"/>
    <p:sldLayoutId id="2147483697" r:id="rId14"/>
    <p:sldLayoutId id="2147483698" r:id="rId15"/>
    <p:sldLayoutId id="2147483699" r:id="rId16"/>
    <p:sldLayoutId id="2147483660" r:id="rId17"/>
    <p:sldLayoutId id="2147483714" r:id="rId18"/>
    <p:sldLayoutId id="2147483661" r:id="rId19"/>
    <p:sldLayoutId id="2147483677" r:id="rId20"/>
    <p:sldLayoutId id="2147483678" r:id="rId21"/>
    <p:sldLayoutId id="2147483700" r:id="rId22"/>
    <p:sldLayoutId id="2147483701" r:id="rId23"/>
    <p:sldLayoutId id="2147483702" r:id="rId24"/>
    <p:sldLayoutId id="2147483664" r:id="rId25"/>
    <p:sldLayoutId id="2147483715" r:id="rId26"/>
    <p:sldLayoutId id="2147483665" r:id="rId27"/>
    <p:sldLayoutId id="2147483671" r:id="rId28"/>
    <p:sldLayoutId id="2147483673" r:id="rId29"/>
    <p:sldLayoutId id="2147483703" r:id="rId30"/>
    <p:sldLayoutId id="2147483704" r:id="rId31"/>
    <p:sldLayoutId id="2147483705" r:id="rId32"/>
    <p:sldLayoutId id="2147483666" r:id="rId33"/>
    <p:sldLayoutId id="2147483716" r:id="rId34"/>
    <p:sldLayoutId id="2147483667" r:id="rId35"/>
    <p:sldLayoutId id="2147483679" r:id="rId36"/>
    <p:sldLayoutId id="2147483680" r:id="rId37"/>
    <p:sldLayoutId id="2147483706" r:id="rId38"/>
    <p:sldLayoutId id="2147483707" r:id="rId39"/>
    <p:sldLayoutId id="2147483708" r:id="rId40"/>
    <p:sldLayoutId id="2147483689" r:id="rId41"/>
    <p:sldLayoutId id="2147483717" r:id="rId42"/>
    <p:sldLayoutId id="2147483669" r:id="rId43"/>
    <p:sldLayoutId id="2147483681" r:id="rId44"/>
    <p:sldLayoutId id="2147483682" r:id="rId45"/>
    <p:sldLayoutId id="2147483709" r:id="rId46"/>
    <p:sldLayoutId id="2147483710" r:id="rId47"/>
    <p:sldLayoutId id="2147483711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  <p:sldLayoutId id="2147483724" r:id="rId55"/>
    <p:sldLayoutId id="2147483725" r:id="rId56"/>
    <p:sldLayoutId id="2147483655" r:id="rId57"/>
  </p:sldLayoutIdLst>
  <p:txStyles>
    <p:titleStyle>
      <a:lvl1pPr algn="l" defTabSz="115196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66700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3167893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3874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19854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5835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81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961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942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3922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9903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5883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1864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7844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u.org/organizacion/prensa/notas-de-prensa/2017/estudiouniversidadespublicas" TargetMode="External"/><Relationship Id="rId2" Type="http://schemas.openxmlformats.org/officeDocument/2006/relationships/hyperlink" Target="http://www.observatoriuniversitari.org/es/files/2017/01/Por-que-precios-tan-distintos.pdf" TargetMode="Externa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576461" y="4896271"/>
            <a:ext cx="9052166" cy="511386"/>
          </a:xfrm>
        </p:spPr>
        <p:txBody>
          <a:bodyPr/>
          <a:lstStyle/>
          <a:p>
            <a:r>
              <a:rPr lang="de-DE" dirty="0" smtClean="0"/>
              <a:t>FUTURO DE LOS HIJOS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982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17" y="1655911"/>
            <a:ext cx="4398468" cy="4401268"/>
          </a:xfrm>
          <a:prstGeom prst="rect">
            <a:avLst/>
          </a:prstGeom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89139" y="1334942"/>
            <a:ext cx="5459930" cy="46267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800" u="sng" dirty="0" smtClean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s-ES" sz="2800" u="sng" dirty="0" smtClean="0">
                <a:latin typeface="Arial Narrow" panose="020B0606020202030204" pitchFamily="34" charset="0"/>
              </a:rPr>
              <a:t>EL TIEMPO Y LA RENTABILIDAD JUEGAN A SU FAVOR</a:t>
            </a:r>
          </a:p>
          <a:p>
            <a:pPr marL="0" indent="0" algn="just">
              <a:buNone/>
            </a:pPr>
            <a:endParaRPr lang="es-ES" dirty="0"/>
          </a:p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sz="3200" dirty="0" smtClean="0">
                <a:solidFill>
                  <a:srgbClr val="00B0F0"/>
                </a:solidFill>
              </a:rPr>
              <a:t>NO IMPORTA CUÁNTO DINERO HAY QUE AHORRAR SI NO, ¡¡¡CUÁNDO EMPEZAR A AHORRAR!!!</a:t>
            </a:r>
            <a:endParaRPr lang="es-ES" sz="3200" dirty="0">
              <a:solidFill>
                <a:srgbClr val="00B0F0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HIJOS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663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705253" y="1152000"/>
            <a:ext cx="1724843" cy="1800055"/>
          </a:xfrm>
        </p:spPr>
        <p:txBody>
          <a:bodyPr/>
          <a:lstStyle/>
          <a:p>
            <a:pPr algn="ctr"/>
            <a:r>
              <a:rPr lang="es-ES" dirty="0" smtClean="0"/>
              <a:t>MUCHAS GRACIAS POR SU ATENCIÓN</a:t>
            </a:r>
            <a:br>
              <a:rPr lang="es-ES" dirty="0" smtClean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13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ESTUDIO DE LOS HIJOS</a:t>
            </a:r>
            <a:endParaRPr lang="de-DE" dirty="0"/>
          </a:p>
        </p:txBody>
      </p:sp>
      <p:sp>
        <p:nvSpPr>
          <p:cNvPr id="2" name="Rectángulo 1"/>
          <p:cNvSpPr/>
          <p:nvPr/>
        </p:nvSpPr>
        <p:spPr>
          <a:xfrm>
            <a:off x="576104" y="1799927"/>
            <a:ext cx="10297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La educación universitaria es uno de los mejores legados que podemos aportar a nuestros hijos. Cuanto antes empecemos a ahorrar, menos esfuerzo nos costará</a:t>
            </a:r>
            <a:r>
              <a:rPr lang="es-ES" sz="2400" b="1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s-ES" sz="24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La educación universitaria no es gratuita, ni siquiera si optamos por los centros públicos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 </a:t>
            </a:r>
          </a:p>
          <a:p>
            <a:pPr algn="just"/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Aunque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pueda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parecer a los papás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una etapa aún muy lejana, es conveniente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comenzar a ahorrar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incluso desde antes de que los pequeños nazcan.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Os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contamos por qué y cómo hacerlo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para no sacrificar </a:t>
            </a:r>
            <a:r>
              <a:rPr lang="es-ES" sz="2400" b="1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la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calidad de </a:t>
            </a:r>
            <a:r>
              <a:rPr lang="es-ES" sz="2400" b="1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vida de nuestros clientes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y para que, llegado el momento, no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tengan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que poner cortapisas a su elección.</a:t>
            </a:r>
            <a:endParaRPr lang="es-ES" sz="2400" b="0" i="0" dirty="0">
              <a:solidFill>
                <a:srgbClr val="333333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474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LOS HIJOS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76104" y="1799927"/>
            <a:ext cx="1029750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Lo primero que deberíamos estimar es un presupuesto de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cuánto cuesta la matrícula y otros gastos asociados a la universidad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. Hacerlo no es sencillo, dado que depende de si optará por la universidad pública o privada, la carrera que elegirá, si estudiará en España o en el extranjero, etc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s-ES" sz="24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A esa cantidad estimada habrá que sumarle un porcentaje que represente la inflación sostenida, por ejemplo en los siguientes 15 o 20 años (cuando toque afrontar el gasto). Por último, tendremos que calcular el porcentaje de ahorro anual que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deben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cumplir para alcanzar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sus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objetivos marcados a largo plazo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  <a:endParaRPr lang="es-ES" sz="2400" b="0" i="0" dirty="0">
              <a:solidFill>
                <a:srgbClr val="333333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LOS HIJOS. ¿Cuánto cuesta estudiar en ESPAÑA?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76104" y="1367879"/>
            <a:ext cx="1029750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En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las universidades públicas el coste medio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supera los 850 € al año por matrícula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(calculada sobre 60 créditos), aunque con notables diferencias entre comunidades autónomas y carreras, según datos del </a:t>
            </a:r>
            <a:r>
              <a:rPr lang="es-ES" sz="2400" u="sng" dirty="0">
                <a:solidFill>
                  <a:srgbClr val="006E91"/>
                </a:solidFill>
                <a:latin typeface="Arial Narrow" panose="020B0606020202030204" pitchFamily="34" charset="0"/>
                <a:hlinkClick r:id="rId2"/>
              </a:rPr>
              <a:t>Observatorio del Sistema Universitario</a:t>
            </a:r>
            <a:r>
              <a:rPr lang="es-ES" sz="2400" u="sng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En cuanto a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másteres habilitantes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, oscilan entre los 2.470 €/curso de Cataluña y los 821 €/curso de Andalucía; destaca el máster que habilita para el ejercicio de la Abogacía de la Universidad Carlos III de Madrid, que cuesta unos 5.000 € por año. Los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másteres no habilitantes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tienen precios en general más altos y muy dispares, desde los 3.952 € por curso de Cataluña a los entre 728 € y 1.132 € de Castilla-La Mancha.</a:t>
            </a: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Por su parte, la </a:t>
            </a:r>
            <a:r>
              <a:rPr lang="es-ES" sz="2400" dirty="0">
                <a:solidFill>
                  <a:srgbClr val="006E91"/>
                </a:solidFill>
                <a:latin typeface="Arial Narrow" panose="020B0606020202030204" pitchFamily="34" charset="0"/>
                <a:hlinkClick r:id="rId3"/>
              </a:rPr>
              <a:t>OCU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también ha hecho los deberes y en su estudio revela diferencias de hasta el 236 % en el precio de las universidades públicas. Al coste aproximado de la matrícula deberemos sumar, en cada caso, el coste del material de estudio, el hospedaje y la manutención.</a:t>
            </a:r>
            <a:endParaRPr lang="es-ES" sz="2400" b="0" i="0" dirty="0">
              <a:solidFill>
                <a:srgbClr val="333333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0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ESTUDIO DE LOS HIJOS. ¿Y cuánto cuesta estudiar en el extranjero?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76104" y="1871935"/>
            <a:ext cx="104415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Las universidades extranjeras son otra opción. En este caso, el coste es muy dispar entre las inglesas y estadounidenses de renombre y las de otros países europeos, como Noruega, Alemania o Francia. No obstante, en estos últimos países el coste de vida es muy alto respecto a España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s-ES" sz="24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La horquilla del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coste de la matrícula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es muy amplia, desde los 20.000 € por año a los 56.000 € anuales. En todos los casos, hay que añadir los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gastos de movilidad internacional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(transporte, alojamiento, manutención, etc.), que pueden ir desde los 8.000 € a los 22.000 € anuales.</a:t>
            </a:r>
            <a:endParaRPr lang="es-ES" sz="2400" b="0" i="0" dirty="0">
              <a:solidFill>
                <a:srgbClr val="333333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36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ES" sz="2200" dirty="0" smtClean="0">
                <a:latin typeface="Arial Narrow" panose="020B0606020202030204" pitchFamily="34" charset="0"/>
              </a:rPr>
              <a:t>No sólo los padres quieren ahorrar para el futuro universitario de los hijos, hay muchos otros motivos por los que ir ahorrando una vez que nazca (o incluso antes de llegar a nacer) por imprevistos que puedan surgir hasta que los padres vean oportuno “dejar de ayudar a sus hijos”:</a:t>
            </a:r>
          </a:p>
          <a:p>
            <a:pPr marL="0" indent="0">
              <a:buNone/>
            </a:pPr>
            <a:endParaRPr lang="es-ES" sz="2200" dirty="0">
              <a:latin typeface="Arial Narrow" panose="020B0606020202030204" pitchFamily="34" charset="0"/>
            </a:endParaRPr>
          </a:p>
          <a:p>
            <a:r>
              <a:rPr lang="es-ES" sz="2200" dirty="0" smtClean="0">
                <a:latin typeface="Arial Narrow" panose="020B0606020202030204" pitchFamily="34" charset="0"/>
              </a:rPr>
              <a:t>Comunión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Aparato dental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Uso de lentes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Carnet de conducir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Moto, coche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Estancias en el extranjero</a:t>
            </a:r>
          </a:p>
          <a:p>
            <a:r>
              <a:rPr lang="es-ES" sz="2200" dirty="0" smtClean="0">
                <a:latin typeface="Arial Narrow" panose="020B0606020202030204" pitchFamily="34" charset="0"/>
              </a:rPr>
              <a:t>Etc..</a:t>
            </a:r>
          </a:p>
          <a:p>
            <a:pPr marL="0" indent="0">
              <a:buNone/>
            </a:pPr>
            <a:endParaRPr lang="es-ES" sz="20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s-ES" sz="3000" dirty="0" smtClean="0">
                <a:solidFill>
                  <a:schemeClr val="accent4"/>
                </a:solidFill>
                <a:latin typeface="Arial Narrow" panose="020B0606020202030204" pitchFamily="34" charset="0"/>
              </a:rPr>
              <a:t>Por eso y mucho más, ¡una buena planificación es esencial!</a:t>
            </a:r>
          </a:p>
          <a:p>
            <a:endParaRPr lang="es-ES" sz="2000" dirty="0" smtClean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s-ES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OTRAS OPCIONES POR LAS QUE AHORRAR PARA LOS HIJOS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800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DE LOS HIJOS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32445" y="1511895"/>
            <a:ext cx="10585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latin typeface="Arial Narrow" panose="020B0606020202030204" pitchFamily="34" charset="0"/>
              </a:rPr>
              <a:t>¿Cómo asegurarse de que un hijo llegue a la etapa adulta sin preocupaciones?</a:t>
            </a:r>
            <a:endParaRPr lang="es-ES" sz="2400" dirty="0">
              <a:latin typeface="Arial Narrow" panose="020B0606020202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32723" y="2422677"/>
            <a:ext cx="87849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 Narrow" panose="020B0606020202030204" pitchFamily="34" charset="0"/>
              </a:rPr>
              <a:t>El gasto medio por hijo desde que nace hasta que se independiza económicamente es de “185.000€”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 Narrow" panose="020B0606020202030204" pitchFamily="34" charset="0"/>
              </a:rPr>
              <a:t>Con 26 años es la media de edad en la que los hijos se independizan económicamente de sus padres. Esta edad se retrasa con cada generación.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 Narrow" panose="020B0606020202030204" pitchFamily="34" charset="0"/>
              </a:rPr>
              <a:t>El mayor gasto de manutención se produce entre los 18 y 26 años. (Datos ofrecidos: Revista Capital nº74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 smtClean="0"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accent4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4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FUTURO DE LOS HIJOS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576104" y="1655911"/>
            <a:ext cx="103695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Una vez hechas las cuentas,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hay que decidir </a:t>
            </a:r>
            <a:r>
              <a:rPr lang="es-ES" sz="2400" b="1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qué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cantidad o porcentaje de los ingresos </a:t>
            </a:r>
            <a:r>
              <a:rPr lang="es-ES" sz="2400" b="1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destinarían al futuro de los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hijos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. ¿La fórmula? Cuanto antes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empiecen,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mejor (incluso antes de nacer). Ya que la inversión será menor y el poder del 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interés compuesto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 estará de 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su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lado</a:t>
            </a:r>
            <a:r>
              <a:rPr lang="es-ES" sz="2400" dirty="0" smtClean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s-ES" sz="24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Por ejemplo, unos 50 € al mes sumarán un capital de 10.800 € en 18 años que, gracias a un interés compuesto de un 5 % al año, significa que en un plazo de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15 años 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se habrá </a:t>
            </a:r>
            <a:r>
              <a:rPr lang="es-ES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duplicado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 el capital inicial y en </a:t>
            </a:r>
            <a:r>
              <a:rPr lang="es-ES" sz="2400" b="1" dirty="0">
                <a:latin typeface="Arial Narrow" panose="020B0606020202030204" pitchFamily="34" charset="0"/>
              </a:rPr>
              <a:t>25 años se habrá más que triplicado</a:t>
            </a:r>
            <a:r>
              <a:rPr lang="es-ES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  <a:endParaRPr lang="es-ES" sz="2400" b="0" i="0" dirty="0">
              <a:solidFill>
                <a:srgbClr val="333333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494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598658" y="1159328"/>
            <a:ext cx="9780410" cy="392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>
                <a:latin typeface="Arial Narrow" panose="020B0606020202030204" pitchFamily="34" charset="0"/>
              </a:rPr>
              <a:t>Ejemplo de ahorro de 50€/mes durante 25 años</a:t>
            </a:r>
            <a:endParaRPr lang="es-ES" sz="2000" dirty="0">
              <a:latin typeface="Arial Narrow" panose="020B0606020202030204" pitchFamily="34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DE AHORRO PARA EL FUTURO DE LOS HIJOS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37" y="1695273"/>
            <a:ext cx="7048500" cy="4695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456" y="3888159"/>
            <a:ext cx="4736061" cy="22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30182"/>
      </p:ext>
    </p:extLst>
  </p:cSld>
  <p:clrMapOvr>
    <a:masterClrMapping/>
  </p:clrMapOvr>
</p:sld>
</file>

<file path=ppt/theme/theme1.xml><?xml version="1.0" encoding="utf-8"?>
<a:theme xmlns:a="http://schemas.openxmlformats.org/drawingml/2006/main" name="OVB Holding Template">
  <a:themeElements>
    <a:clrScheme name="OVB Farben">
      <a:dk1>
        <a:sysClr val="windowText" lastClr="000000"/>
      </a:dk1>
      <a:lt1>
        <a:sysClr val="window" lastClr="FFFFFF"/>
      </a:lt1>
      <a:dk2>
        <a:srgbClr val="003F72"/>
      </a:dk2>
      <a:lt2>
        <a:srgbClr val="BE9F56"/>
      </a:lt2>
      <a:accent1>
        <a:srgbClr val="CC0066"/>
      </a:accent1>
      <a:accent2>
        <a:srgbClr val="FFCC33"/>
      </a:accent2>
      <a:accent3>
        <a:srgbClr val="006666"/>
      </a:accent3>
      <a:accent4>
        <a:srgbClr val="8BBF18"/>
      </a:accent4>
      <a:accent5>
        <a:srgbClr val="663399"/>
      </a:accent5>
      <a:accent6>
        <a:srgbClr val="00B7E5"/>
      </a:accent6>
      <a:hlink>
        <a:srgbClr val="003F72"/>
      </a:hlink>
      <a:folHlink>
        <a:srgbClr val="003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456</Words>
  <Application>Microsoft Office PowerPoint</Application>
  <PresentationFormat>Personalizado</PresentationFormat>
  <Paragraphs>51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Narrow</vt:lpstr>
      <vt:lpstr>Calibri</vt:lpstr>
      <vt:lpstr>Wingdings</vt:lpstr>
      <vt:lpstr>OVB Holding Template</vt:lpstr>
      <vt:lpstr>FUTURO DE LOS HIJOS </vt:lpstr>
      <vt:lpstr>ESTUDIO DE LOS HIJOS</vt:lpstr>
      <vt:lpstr>ESTUDIO DE LOS HIJOS</vt:lpstr>
      <vt:lpstr>ESTUDIO DE LOS HIJOS. ¿Cuánto cuesta estudiar en ESPAÑA?</vt:lpstr>
      <vt:lpstr>ESTUDIO DE LOS HIJOS. ¿Y cuánto cuesta estudiar en el extranjero?</vt:lpstr>
      <vt:lpstr>OTRAS OPCIONES POR LAS QUE AHORRAR PARA LOS HIJOS</vt:lpstr>
      <vt:lpstr>FUTURO DE LOS HIJOS</vt:lpstr>
      <vt:lpstr>FUTURO DE LOS HIJOS</vt:lpstr>
      <vt:lpstr>EJEMPLO DE AHORRO PARA EL FUTURO DE LOS HIJOS</vt:lpstr>
      <vt:lpstr>FUTURO HIJOS</vt:lpstr>
      <vt:lpstr>MUCHAS GRACIAS POR SU ATENCIÓN </vt:lpstr>
    </vt:vector>
  </TitlesOfParts>
  <Company>OVB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Biedermann</dc:creator>
  <cp:lastModifiedBy>Laura Arellano</cp:lastModifiedBy>
  <cp:revision>220</cp:revision>
  <cp:lastPrinted>2018-03-16T11:14:17Z</cp:lastPrinted>
  <dcterms:created xsi:type="dcterms:W3CDTF">2018-01-08T14:28:23Z</dcterms:created>
  <dcterms:modified xsi:type="dcterms:W3CDTF">2020-02-12T18:58:54Z</dcterms:modified>
</cp:coreProperties>
</file>